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300" r:id="rId2"/>
    <p:sldId id="258" r:id="rId3"/>
    <p:sldId id="285" r:id="rId4"/>
    <p:sldId id="308" r:id="rId5"/>
    <p:sldId id="301" r:id="rId6"/>
    <p:sldId id="259" r:id="rId7"/>
    <p:sldId id="261" r:id="rId8"/>
    <p:sldId id="263" r:id="rId9"/>
    <p:sldId id="289" r:id="rId10"/>
    <p:sldId id="292" r:id="rId11"/>
    <p:sldId id="293" r:id="rId12"/>
    <p:sldId id="294" r:id="rId13"/>
    <p:sldId id="295" r:id="rId14"/>
    <p:sldId id="264" r:id="rId15"/>
    <p:sldId id="265" r:id="rId16"/>
    <p:sldId id="298" r:id="rId17"/>
    <p:sldId id="290" r:id="rId18"/>
    <p:sldId id="312" r:id="rId19"/>
    <p:sldId id="286" r:id="rId20"/>
    <p:sldId id="302" r:id="rId21"/>
    <p:sldId id="303" r:id="rId22"/>
    <p:sldId id="304" r:id="rId23"/>
    <p:sldId id="305" r:id="rId24"/>
    <p:sldId id="306" r:id="rId25"/>
    <p:sldId id="307" r:id="rId26"/>
    <p:sldId id="287" r:id="rId27"/>
    <p:sldId id="314" r:id="rId28"/>
    <p:sldId id="315" r:id="rId29"/>
    <p:sldId id="288" r:id="rId30"/>
    <p:sldId id="299" r:id="rId31"/>
    <p:sldId id="313" r:id="rId32"/>
    <p:sldId id="281" r:id="rId33"/>
    <p:sldId id="280" r:id="rId34"/>
  </p:sldIdLst>
  <p:sldSz cx="9144000" cy="5143500" type="screen16x9"/>
  <p:notesSz cx="6858000" cy="9144000"/>
  <p:embeddedFontLst>
    <p:embeddedFont>
      <p:font typeface="Lora" pitchFamily="2" charset="0"/>
      <p:regular r:id="rId36"/>
      <p:bold r:id="rId37"/>
      <p:italic r:id="rId38"/>
      <p:boldItalic r:id="rId39"/>
    </p:embeddedFont>
    <p:embeddedFont>
      <p:font typeface="Quattrocento Sans" panose="020B05020500000200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8A318A-8A0C-4B93-A6B2-90EA49CDB468}">
  <a:tblStyle styleId="{D58A318A-8A0C-4B93-A6B2-90EA49CDB46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33" autoAdjust="0"/>
  </p:normalViewPr>
  <p:slideViewPr>
    <p:cSldViewPr snapToGrid="0">
      <p:cViewPr>
        <p:scale>
          <a:sx n="89" d="100"/>
          <a:sy n="89" d="100"/>
        </p:scale>
        <p:origin x="12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8132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752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837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461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14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80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Weather: most check the forecast and guess how they should dress. Many rely on people with prior experience to get</a:t>
            </a:r>
            <a:r>
              <a:rPr lang="en-US" baseline="0" dirty="0"/>
              <a:t> informed on what they should wear.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Daily activities, indoors and outdoors, change. Some only travel during certain seasons.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Health: Many suffered from health/skin issues with the change in weather, allergies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Food: Type of meals changed with the season, and how much they eat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063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4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37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1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545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81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Lora" panose="020B0604020202020204" charset="0"/>
              </a:rPr>
              <a:t>To ensure smooth and convenient operation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299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99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09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66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28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40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843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009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89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02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400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38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0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96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14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89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5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74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1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478298" y="1744318"/>
            <a:ext cx="7892272" cy="10398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dirty="0">
                <a:ln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Se</a:t>
            </a:r>
            <a:r>
              <a:rPr lang="en-US" dirty="0">
                <a:ln/>
                <a:solidFill>
                  <a:srgbClr val="FF9933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</a:t>
            </a:r>
            <a:r>
              <a:rPr lang="en-US" dirty="0">
                <a:ln/>
                <a:solidFill>
                  <a:srgbClr val="00FFFF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dirty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ns</a:t>
            </a:r>
            <a:r>
              <a:rPr lang="en-US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Travel Mobile Application</a:t>
            </a:r>
            <a:br>
              <a:rPr lang="en-US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br>
              <a:rPr lang="en-US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br>
              <a:rPr lang="en-US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" sz="4400" dirty="0"/>
          </a:p>
        </p:txBody>
      </p:sp>
      <p:sp>
        <p:nvSpPr>
          <p:cNvPr id="3" name="Rectangle 2"/>
          <p:cNvSpPr/>
          <p:nvPr/>
        </p:nvSpPr>
        <p:spPr>
          <a:xfrm>
            <a:off x="5872171" y="2784144"/>
            <a:ext cx="210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Lora" panose="020B0604020202020204" charset="0"/>
              </a:rPr>
              <a:t>Vivek Sharma</a:t>
            </a:r>
            <a:endParaRPr lang="en-US" sz="2400" dirty="0"/>
          </a:p>
        </p:txBody>
      </p:sp>
      <p:sp>
        <p:nvSpPr>
          <p:cNvPr id="14" name="Shape 570"/>
          <p:cNvSpPr/>
          <p:nvPr/>
        </p:nvSpPr>
        <p:spPr>
          <a:xfrm>
            <a:off x="1263654" y="3463573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01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Documentation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r="2786"/>
          <a:stretch/>
        </p:blipFill>
        <p:spPr>
          <a:xfrm>
            <a:off x="4546023" y="1781576"/>
            <a:ext cx="4535884" cy="2738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" y="1530164"/>
            <a:ext cx="3605005" cy="3187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3828" y="1200786"/>
            <a:ext cx="206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highlight>
                  <a:srgbClr val="FFCD00"/>
                </a:highlight>
              </a:rPr>
              <a:t>Weather-Based Travel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7" y="1028889"/>
            <a:ext cx="4037819" cy="184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0176" y="3203403"/>
            <a:ext cx="3044953" cy="139061"/>
          </a:xfrm>
          <a:prstGeom prst="rect">
            <a:avLst/>
          </a:prstGeom>
        </p:spPr>
      </p:pic>
      <p:grpSp>
        <p:nvGrpSpPr>
          <p:cNvPr id="25" name="Shape 449"/>
          <p:cNvGrpSpPr/>
          <p:nvPr/>
        </p:nvGrpSpPr>
        <p:grpSpPr>
          <a:xfrm>
            <a:off x="898813" y="1009670"/>
            <a:ext cx="229163" cy="225431"/>
            <a:chOff x="596350" y="929175"/>
            <a:chExt cx="407950" cy="497475"/>
          </a:xfrm>
        </p:grpSpPr>
        <p:sp>
          <p:nvSpPr>
            <p:cNvPr id="26" name="Shape 4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5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5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5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5205058" y="4834775"/>
            <a:ext cx="35125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Lora" panose="00000500000000000000" pitchFamily="2" charset="0"/>
              </a:rPr>
              <a:t>http://www.weatherbase.com/vacation/step1.php3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1940" y="4834775"/>
            <a:ext cx="2021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Lora" panose="00000500000000000000" pitchFamily="2" charset="0"/>
              </a:rPr>
              <a:t>http://seasonalcities.com/</a:t>
            </a:r>
          </a:p>
        </p:txBody>
      </p:sp>
    </p:spTree>
    <p:extLst>
      <p:ext uri="{BB962C8B-B14F-4D97-AF65-F5344CB8AC3E}">
        <p14:creationId xmlns:p14="http://schemas.microsoft.com/office/powerpoint/2010/main" val="314368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11282" r="11137"/>
          <a:stretch/>
        </p:blipFill>
        <p:spPr>
          <a:xfrm>
            <a:off x="98714" y="1297171"/>
            <a:ext cx="3730336" cy="3811942"/>
          </a:xfrm>
          <a:prstGeom prst="rect">
            <a:avLst/>
          </a:prstGeom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Documentation Review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9068" y="1200579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highlight>
                  <a:srgbClr val="FFCD00"/>
                </a:highlight>
              </a:rPr>
              <a:t>Travel Sites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7" y="1028889"/>
            <a:ext cx="4037819" cy="184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4701" y="3205474"/>
            <a:ext cx="3044953" cy="139061"/>
          </a:xfrm>
          <a:prstGeom prst="rect">
            <a:avLst/>
          </a:prstGeom>
        </p:spPr>
      </p:pic>
      <p:grpSp>
        <p:nvGrpSpPr>
          <p:cNvPr id="25" name="Shape 449"/>
          <p:cNvGrpSpPr/>
          <p:nvPr/>
        </p:nvGrpSpPr>
        <p:grpSpPr>
          <a:xfrm>
            <a:off x="898813" y="1009670"/>
            <a:ext cx="229163" cy="225431"/>
            <a:chOff x="596350" y="929175"/>
            <a:chExt cx="407950" cy="497475"/>
          </a:xfrm>
        </p:grpSpPr>
        <p:sp>
          <p:nvSpPr>
            <p:cNvPr id="26" name="Shape 4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5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5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5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21" y="171450"/>
            <a:ext cx="3896591" cy="4875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88170" y="4908637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ora" panose="00000500000000000000" pitchFamily="2" charset="0"/>
              </a:rPr>
              <a:t>www.nomadicmatt.com</a:t>
            </a:r>
          </a:p>
        </p:txBody>
      </p:sp>
    </p:spTree>
    <p:extLst>
      <p:ext uri="{BB962C8B-B14F-4D97-AF65-F5344CB8AC3E}">
        <p14:creationId xmlns:p14="http://schemas.microsoft.com/office/powerpoint/2010/main" val="312042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9" y="1383088"/>
            <a:ext cx="3874025" cy="3760411"/>
          </a:xfrm>
          <a:prstGeom prst="rect">
            <a:avLst/>
          </a:prstGeom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Documentation Review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8042" y="1235101"/>
            <a:ext cx="1177139" cy="256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89068" y="1200579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highlight>
                  <a:srgbClr val="FFCD00"/>
                </a:highlight>
              </a:rPr>
              <a:t>Travel Sites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7" y="1028889"/>
            <a:ext cx="4037819" cy="184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4701" y="3205474"/>
            <a:ext cx="3044953" cy="139061"/>
          </a:xfrm>
          <a:prstGeom prst="rect">
            <a:avLst/>
          </a:prstGeom>
        </p:spPr>
      </p:pic>
      <p:grpSp>
        <p:nvGrpSpPr>
          <p:cNvPr id="25" name="Shape 449"/>
          <p:cNvGrpSpPr/>
          <p:nvPr/>
        </p:nvGrpSpPr>
        <p:grpSpPr>
          <a:xfrm>
            <a:off x="898813" y="1009670"/>
            <a:ext cx="229163" cy="225431"/>
            <a:chOff x="596350" y="929175"/>
            <a:chExt cx="407950" cy="497475"/>
          </a:xfrm>
        </p:grpSpPr>
        <p:sp>
          <p:nvSpPr>
            <p:cNvPr id="26" name="Shape 4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5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5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5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73" y="531990"/>
            <a:ext cx="4291540" cy="4488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8986" y="4949581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ora" panose="00000500000000000000" pitchFamily="2" charset="0"/>
              </a:rPr>
              <a:t>www.nomadicmatt.com</a:t>
            </a:r>
          </a:p>
        </p:txBody>
      </p:sp>
    </p:spTree>
    <p:extLst>
      <p:ext uri="{BB962C8B-B14F-4D97-AF65-F5344CB8AC3E}">
        <p14:creationId xmlns:p14="http://schemas.microsoft.com/office/powerpoint/2010/main" val="240303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Documentation Review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8042" y="1235101"/>
            <a:ext cx="1177139" cy="256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7" y="1028889"/>
            <a:ext cx="4037819" cy="184404"/>
          </a:xfrm>
          <a:prstGeom prst="rect">
            <a:avLst/>
          </a:prstGeom>
        </p:spPr>
      </p:pic>
      <p:grpSp>
        <p:nvGrpSpPr>
          <p:cNvPr id="25" name="Shape 449"/>
          <p:cNvGrpSpPr/>
          <p:nvPr/>
        </p:nvGrpSpPr>
        <p:grpSpPr>
          <a:xfrm>
            <a:off x="898813" y="1009670"/>
            <a:ext cx="229163" cy="225431"/>
            <a:chOff x="596350" y="929175"/>
            <a:chExt cx="407950" cy="497475"/>
          </a:xfrm>
        </p:grpSpPr>
        <p:sp>
          <p:nvSpPr>
            <p:cNvPr id="26" name="Shape 4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5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5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5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6849114" y="1424902"/>
            <a:ext cx="2038348" cy="35224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6"/>
          <a:stretch/>
        </p:blipFill>
        <p:spPr>
          <a:xfrm>
            <a:off x="2429823" y="1406791"/>
            <a:ext cx="2081190" cy="35412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"/>
          <a:stretch/>
        </p:blipFill>
        <p:spPr>
          <a:xfrm>
            <a:off x="294877" y="1406791"/>
            <a:ext cx="2025244" cy="35412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/>
          <a:stretch/>
        </p:blipFill>
        <p:spPr>
          <a:xfrm>
            <a:off x="4644522" y="1406790"/>
            <a:ext cx="2022771" cy="35412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9068" y="1200579"/>
            <a:ext cx="1208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highlight>
                  <a:srgbClr val="FFCD00"/>
                </a:highlight>
              </a:rPr>
              <a:t>Travel Apps</a:t>
            </a:r>
          </a:p>
        </p:txBody>
      </p:sp>
    </p:spTree>
    <p:extLst>
      <p:ext uri="{BB962C8B-B14F-4D97-AF65-F5344CB8AC3E}">
        <p14:creationId xmlns:p14="http://schemas.microsoft.com/office/powerpoint/2010/main" val="1964313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86" y="1028888"/>
            <a:ext cx="5392981" cy="246293"/>
          </a:xfrm>
          <a:prstGeom prst="rect">
            <a:avLst/>
          </a:prstGeom>
        </p:spPr>
      </p:pic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Interview Analysis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16323" y="2056926"/>
            <a:ext cx="2344574" cy="23785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highlight>
                  <a:srgbClr val="FFCD00"/>
                </a:highlight>
              </a:rPr>
              <a:t>Seasonal Changes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Clothing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Exercise routines and travel plans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Transportation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Health, fitness, nutrition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3375042" y="1794997"/>
            <a:ext cx="2661424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Clothing tips &amp; packing lists</a:t>
            </a:r>
          </a:p>
          <a:p>
            <a:pPr lvl="1"/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Weather forecast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Weather appropriate sports &amp; activities 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Health travel tips &amp; health warnings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Foods in season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3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600" dirty="0"/>
              <a:t>Attractions, things to do, events, restaurants, traffic, gyms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3"/>
          </p:nvPr>
        </p:nvSpPr>
        <p:spPr>
          <a:xfrm>
            <a:off x="6793052" y="2294952"/>
            <a:ext cx="2333999" cy="20785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Share feature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Social media interaction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Mobile vs. Computer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Save feature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Free app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58" name="Shape 15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9" name="Shape 15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Shape 303"/>
          <p:cNvSpPr/>
          <p:nvPr/>
        </p:nvSpPr>
        <p:spPr>
          <a:xfrm>
            <a:off x="83942" y="1528865"/>
            <a:ext cx="2693375" cy="3165966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" name="Shape 303"/>
          <p:cNvSpPr/>
          <p:nvPr/>
        </p:nvSpPr>
        <p:spPr>
          <a:xfrm>
            <a:off x="2888857" y="1201102"/>
            <a:ext cx="3358873" cy="3875865"/>
          </a:xfrm>
          <a:prstGeom prst="ellipse">
            <a:avLst/>
          </a:prstGeom>
          <a:noFill/>
          <a:ln w="1143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58053" y="1528865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1800" b="1" dirty="0">
                <a:highlight>
                  <a:srgbClr val="FFCD00"/>
                </a:highlight>
                <a:latin typeface="Quattrocento Sans" panose="020B0502050000020003" pitchFamily="34" charset="0"/>
              </a:rPr>
              <a:t>Content Suggestions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6611335" y="2048870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1800" b="1" dirty="0">
                <a:highlight>
                  <a:srgbClr val="FFCD00"/>
                </a:highlight>
                <a:latin typeface="Quattrocento Sans" panose="020B0502050000020003" pitchFamily="34" charset="0"/>
              </a:rPr>
              <a:t>Feature Suggestions</a:t>
            </a:r>
          </a:p>
        </p:txBody>
      </p:sp>
      <p:sp>
        <p:nvSpPr>
          <p:cNvPr id="15" name="Shape 303"/>
          <p:cNvSpPr/>
          <p:nvPr/>
        </p:nvSpPr>
        <p:spPr>
          <a:xfrm>
            <a:off x="6359270" y="1542197"/>
            <a:ext cx="2693375" cy="3152634"/>
          </a:xfrm>
          <a:prstGeom prst="ellipse">
            <a:avLst/>
          </a:prstGeom>
          <a:noFill/>
          <a:ln w="1143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7" t="20041" r="8826" b="13559"/>
          <a:stretch/>
        </p:blipFill>
        <p:spPr>
          <a:xfrm>
            <a:off x="3398295" y="1487603"/>
            <a:ext cx="5595582" cy="33641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cxnSp>
        <p:nvCxnSpPr>
          <p:cNvPr id="168" name="Shape 168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/>
          <p:cNvSpPr/>
          <p:nvPr/>
        </p:nvSpPr>
        <p:spPr>
          <a:xfrm>
            <a:off x="1923596" y="1038577"/>
            <a:ext cx="3057837" cy="211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54"/>
          <p:cNvSpPr txBox="1">
            <a:spLocks/>
          </p:cNvSpPr>
          <p:nvPr/>
        </p:nvSpPr>
        <p:spPr>
          <a:xfrm>
            <a:off x="1991834" y="879805"/>
            <a:ext cx="292135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>
                <a:latin typeface="Lora" panose="00000500000000000000" pitchFamily="2" charset="0"/>
              </a:rPr>
              <a:t>Personas: Novice 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3668" y="1569890"/>
            <a:ext cx="2313180" cy="2018390"/>
            <a:chOff x="1075177" y="1779773"/>
            <a:chExt cx="2418650" cy="21292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67" t="54196" r="711" b="4844"/>
            <a:stretch/>
          </p:blipFill>
          <p:spPr>
            <a:xfrm>
              <a:off x="1075177" y="1779773"/>
              <a:ext cx="2243956" cy="21292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140188" y="2056730"/>
              <a:ext cx="617122" cy="311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72853" y="3298279"/>
              <a:ext cx="620974" cy="309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3894" y="3588280"/>
            <a:ext cx="3163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Name:</a:t>
            </a:r>
            <a:r>
              <a:rPr lang="en-US" dirty="0"/>
              <a:t> Joseph</a:t>
            </a:r>
          </a:p>
          <a:p>
            <a:r>
              <a:rPr lang="en-US" b="1" dirty="0"/>
              <a:t>User: </a:t>
            </a:r>
            <a:r>
              <a:rPr lang="en-US" dirty="0"/>
              <a:t>Novice</a:t>
            </a:r>
          </a:p>
          <a:p>
            <a:r>
              <a:rPr lang="en-US" b="1" dirty="0"/>
              <a:t>Age:</a:t>
            </a:r>
            <a:r>
              <a:rPr lang="en-US" dirty="0"/>
              <a:t> 67</a:t>
            </a:r>
          </a:p>
          <a:p>
            <a:r>
              <a:rPr lang="en-US" b="1" dirty="0"/>
              <a:t>Residence: </a:t>
            </a:r>
            <a:r>
              <a:rPr lang="en-US" dirty="0"/>
              <a:t>Washington, D.C.</a:t>
            </a:r>
          </a:p>
          <a:p>
            <a:r>
              <a:rPr lang="en-US" b="1" dirty="0"/>
              <a:t>Occupation: </a:t>
            </a:r>
            <a:r>
              <a:rPr lang="en-US" dirty="0"/>
              <a:t>Business Development</a:t>
            </a:r>
          </a:p>
          <a:p>
            <a:r>
              <a:rPr lang="en-US" dirty="0"/>
              <a:t>at Lockheed Martin (Retired)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4505" y="2335168"/>
            <a:ext cx="5423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Married to Lisa, both grew up in D.C.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They have 3 kids, all married with children and live in D.C.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Like to spend time with family, being outdoors, try new restaurants, enjoy music and art, reading,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Believe it’s important to enjoy life’s beauty and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Try to use technology minimally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Desire to move to a warmer area</a:t>
            </a:r>
          </a:p>
        </p:txBody>
      </p:sp>
      <p:grpSp>
        <p:nvGrpSpPr>
          <p:cNvPr id="25" name="Shape 547"/>
          <p:cNvGrpSpPr/>
          <p:nvPr/>
        </p:nvGrpSpPr>
        <p:grpSpPr>
          <a:xfrm>
            <a:off x="873615" y="880082"/>
            <a:ext cx="300094" cy="484693"/>
            <a:chOff x="3384375" y="2267500"/>
            <a:chExt cx="203375" cy="507825"/>
          </a:xfrm>
        </p:grpSpPr>
        <p:sp>
          <p:nvSpPr>
            <p:cNvPr id="26" name="Shape 5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4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7" t="20041" r="8826" b="13559"/>
          <a:stretch/>
        </p:blipFill>
        <p:spPr>
          <a:xfrm>
            <a:off x="3398295" y="1487603"/>
            <a:ext cx="5595582" cy="33641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cxnSp>
        <p:nvCxnSpPr>
          <p:cNvPr id="168" name="Shape 168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/>
          <p:cNvSpPr/>
          <p:nvPr/>
        </p:nvSpPr>
        <p:spPr>
          <a:xfrm>
            <a:off x="1923596" y="1038577"/>
            <a:ext cx="3057837" cy="211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54"/>
          <p:cNvSpPr txBox="1">
            <a:spLocks/>
          </p:cNvSpPr>
          <p:nvPr/>
        </p:nvSpPr>
        <p:spPr>
          <a:xfrm>
            <a:off x="1991834" y="879805"/>
            <a:ext cx="292135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>
                <a:latin typeface="Lora" panose="00000500000000000000" pitchFamily="2" charset="0"/>
              </a:rPr>
              <a:t>Personas: Expert User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8" r="58659" b="4460"/>
          <a:stretch/>
        </p:blipFill>
        <p:spPr>
          <a:xfrm>
            <a:off x="700709" y="1569488"/>
            <a:ext cx="1706238" cy="199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3565" y="3610133"/>
            <a:ext cx="32765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Name:</a:t>
            </a:r>
            <a:r>
              <a:rPr lang="en-US" dirty="0"/>
              <a:t> Christina</a:t>
            </a:r>
          </a:p>
          <a:p>
            <a:r>
              <a:rPr lang="en-US" b="1" dirty="0"/>
              <a:t>User: </a:t>
            </a:r>
            <a:r>
              <a:rPr lang="en-US" dirty="0"/>
              <a:t>Expert</a:t>
            </a:r>
          </a:p>
          <a:p>
            <a:r>
              <a:rPr lang="en-US" b="1" dirty="0"/>
              <a:t>Age:</a:t>
            </a:r>
            <a:r>
              <a:rPr lang="en-US" dirty="0"/>
              <a:t> 24</a:t>
            </a:r>
          </a:p>
          <a:p>
            <a:r>
              <a:rPr lang="en-US" b="1" dirty="0"/>
              <a:t>Residence: </a:t>
            </a:r>
            <a:r>
              <a:rPr lang="en-US" dirty="0"/>
              <a:t>Denver, CO</a:t>
            </a:r>
          </a:p>
          <a:p>
            <a:r>
              <a:rPr lang="en-US" b="1" dirty="0"/>
              <a:t>Occupation: </a:t>
            </a:r>
            <a:r>
              <a:rPr lang="en-US" dirty="0"/>
              <a:t>Grad school student</a:t>
            </a:r>
          </a:p>
          <a:p>
            <a:r>
              <a:rPr lang="en-US" dirty="0"/>
              <a:t>studying Communications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75419" y="2336523"/>
            <a:ext cx="59122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Attends college in Florida, recently graduated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Adventurous, outgoing, and loves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Loved hiking/skiing, new cities, visiting national parks, amusement parks, and traveling while in 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Passionate about health, fitness, nutrition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Keeps up with the latest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</a:rPr>
              <a:t>Spends weekends in FL exploring with friends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937" y="1753737"/>
            <a:ext cx="368490" cy="23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Shape 547"/>
          <p:cNvGrpSpPr/>
          <p:nvPr/>
        </p:nvGrpSpPr>
        <p:grpSpPr>
          <a:xfrm>
            <a:off x="873615" y="880082"/>
            <a:ext cx="300094" cy="484693"/>
            <a:chOff x="3384375" y="2267500"/>
            <a:chExt cx="203375" cy="507825"/>
          </a:xfrm>
        </p:grpSpPr>
        <p:sp>
          <p:nvSpPr>
            <p:cNvPr id="25" name="Shape 5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4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978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043735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Personas </a:t>
            </a:r>
            <a:r>
              <a:rPr lang="en" dirty="0">
                <a:sym typeface="Wingdings" panose="05000000000000000000" pitchFamily="2" charset="2"/>
              </a:rPr>
              <a:t> Application Design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92922" y="1507288"/>
            <a:ext cx="5043604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dirty="0"/>
              <a:t>To appeal to all users: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iPhone type navigation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Graphically driven interface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Seasons feature salient and easy to use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1600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dirty="0"/>
              <a:t>T</a:t>
            </a:r>
            <a:r>
              <a:rPr lang="en" dirty="0"/>
              <a:t>o appeal to expert users: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Save features, specific searches, customization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7"/>
          <a:stretch/>
        </p:blipFill>
        <p:spPr>
          <a:xfrm flipH="1">
            <a:off x="5841240" y="1759772"/>
            <a:ext cx="2756848" cy="2114380"/>
          </a:xfrm>
          <a:prstGeom prst="rect">
            <a:avLst/>
          </a:prstGeom>
        </p:spPr>
      </p:pic>
      <p:sp>
        <p:nvSpPr>
          <p:cNvPr id="10" name="Shape 496"/>
          <p:cNvSpPr/>
          <p:nvPr/>
        </p:nvSpPr>
        <p:spPr>
          <a:xfrm>
            <a:off x="881133" y="1007853"/>
            <a:ext cx="278927" cy="26139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0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540" y="3125337"/>
            <a:ext cx="1369654" cy="1765014"/>
          </a:xfrm>
          <a:prstGeom prst="rect">
            <a:avLst/>
          </a:prstGeom>
        </p:spPr>
      </p:pic>
      <p:cxnSp>
        <p:nvCxnSpPr>
          <p:cNvPr id="15" name="Shape 168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1" y="922668"/>
            <a:ext cx="2296822" cy="4355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961" y="1414532"/>
            <a:ext cx="7888406" cy="34195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app shall have an interactive United States map on the home screen.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app shall have six information categories…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state’s navigation menu shall resemble an iPhone interface…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menu options shall be displayed using graphics/pics…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seasonal feature shall be a slider displayed above the navigation menu…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app shall allow users to save information…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app shall allow users to share information to social media…</a:t>
            </a:r>
          </a:p>
        </p:txBody>
      </p:sp>
      <p:grpSp>
        <p:nvGrpSpPr>
          <p:cNvPr id="7" name="Shape 484"/>
          <p:cNvGrpSpPr/>
          <p:nvPr/>
        </p:nvGrpSpPr>
        <p:grpSpPr>
          <a:xfrm>
            <a:off x="882637" y="999057"/>
            <a:ext cx="270598" cy="256537"/>
            <a:chOff x="1923675" y="1633650"/>
            <a:chExt cx="436000" cy="435975"/>
          </a:xfrm>
        </p:grpSpPr>
        <p:sp>
          <p:nvSpPr>
            <p:cNvPr id="8" name="Shape 48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8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8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8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9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226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213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Conceptual Design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87" y="2482937"/>
            <a:ext cx="3603667" cy="16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@username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highlight>
                  <a:srgbClr val="FFCD00"/>
                </a:highlight>
              </a:rPr>
              <a:t>Conceptual Design</a:t>
            </a:r>
            <a:endParaRPr lang="en" sz="2800" dirty="0">
              <a:highlight>
                <a:srgbClr val="FFCD00"/>
              </a:highlight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595324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1800" b="1" dirty="0"/>
              <a:t>Emotional</a:t>
            </a:r>
          </a:p>
        </p:txBody>
      </p:sp>
      <p:sp>
        <p:nvSpPr>
          <p:cNvPr id="189" name="Shape 189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1800" b="1" dirty="0"/>
              <a:t>Cognitive</a:t>
            </a:r>
          </a:p>
        </p:txBody>
      </p:sp>
      <p:sp>
        <p:nvSpPr>
          <p:cNvPr id="190" name="Shape 190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ym typeface="Quattrocento Sans"/>
              </a:rPr>
              <a:t>Social</a:t>
            </a:r>
            <a:endParaRPr lang="en" sz="1800" b="1" dirty="0">
              <a:sym typeface="Quattrocento Sans"/>
            </a:endParaRPr>
          </a:p>
        </p:txBody>
      </p:sp>
      <p:grpSp>
        <p:nvGrpSpPr>
          <p:cNvPr id="11" name="Shape 575">
            <a:extLst>
              <a:ext uri="{FF2B5EF4-FFF2-40B4-BE49-F238E27FC236}">
                <a16:creationId xmlns:a16="http://schemas.microsoft.com/office/drawing/2014/main" id="{3AE087C0-0F9F-4CC3-8B99-A365750C76E9}"/>
              </a:ext>
            </a:extLst>
          </p:cNvPr>
          <p:cNvGrpSpPr/>
          <p:nvPr/>
        </p:nvGrpSpPr>
        <p:grpSpPr>
          <a:xfrm>
            <a:off x="837997" y="982845"/>
            <a:ext cx="358343" cy="263025"/>
            <a:chOff x="5247525" y="3007275"/>
            <a:chExt cx="517575" cy="384825"/>
          </a:xfrm>
        </p:grpSpPr>
        <p:sp>
          <p:nvSpPr>
            <p:cNvPr id="12" name="Shape 576">
              <a:extLst>
                <a:ext uri="{FF2B5EF4-FFF2-40B4-BE49-F238E27FC236}">
                  <a16:creationId xmlns:a16="http://schemas.microsoft.com/office/drawing/2014/main" id="{4002B5C2-8DF9-4E50-AFCC-E2160CAAD766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77">
              <a:extLst>
                <a:ext uri="{FF2B5EF4-FFF2-40B4-BE49-F238E27FC236}">
                  <a16:creationId xmlns:a16="http://schemas.microsoft.com/office/drawing/2014/main" id="{EEFC4C3E-472D-423E-AB59-0C024F32EE4C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073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168"/>
          <p:cNvCxnSpPr/>
          <p:nvPr/>
        </p:nvCxnSpPr>
        <p:spPr>
          <a:xfrm>
            <a:off x="1296911" y="1131725"/>
            <a:ext cx="7772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800" dirty="0">
                <a:highlight>
                  <a:srgbClr val="FFCD00"/>
                </a:highlight>
              </a:rPr>
              <a:t>Cognitive</a:t>
            </a:r>
            <a:r>
              <a:rPr lang="en" dirty="0">
                <a:highlight>
                  <a:srgbClr val="FFCD00"/>
                </a:highlight>
              </a:rPr>
              <a:t> 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77986" y="1577301"/>
            <a:ext cx="6944038" cy="35064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-US" sz="1600" b="1" dirty="0">
                <a:latin typeface="Lora" panose="020B0604020202020204" charset="0"/>
              </a:rPr>
              <a:t>Attention </a:t>
            </a:r>
          </a:p>
          <a:p>
            <a:pPr marL="91440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The search process is simple and convenient  </a:t>
            </a:r>
          </a:p>
          <a:p>
            <a:pPr marL="91440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Search results will include the most important and basic information needed</a:t>
            </a:r>
          </a:p>
          <a:p>
            <a:pPr marL="91440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600" b="1" dirty="0">
                <a:latin typeface="Lora" panose="020B0604020202020204" charset="0"/>
              </a:rPr>
              <a:t>Perception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The ability to reorder categories according to user preferences 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600" b="1" dirty="0">
                <a:latin typeface="Lora" panose="020B0604020202020204" charset="0"/>
              </a:rPr>
              <a:t>Memory 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Design a simple menu, avoiding depth, to reduce memory load of users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Allowing users to favorite results will also reduce memory load and allow for quick retrieval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Shape 169">
            <a:extLst>
              <a:ext uri="{FF2B5EF4-FFF2-40B4-BE49-F238E27FC236}">
                <a16:creationId xmlns:a16="http://schemas.microsoft.com/office/drawing/2014/main" id="{AD355911-9B97-4403-A701-ECB8D20D8445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19438" y="147040"/>
            <a:ext cx="1842585" cy="26926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Shape 496">
            <a:extLst>
              <a:ext uri="{FF2B5EF4-FFF2-40B4-BE49-F238E27FC236}">
                <a16:creationId xmlns:a16="http://schemas.microsoft.com/office/drawing/2014/main" id="{D33C9E23-E1D7-4DFB-BFD8-D962387789DA}"/>
              </a:ext>
            </a:extLst>
          </p:cNvPr>
          <p:cNvSpPr/>
          <p:nvPr/>
        </p:nvSpPr>
        <p:spPr>
          <a:xfrm>
            <a:off x="876300" y="997565"/>
            <a:ext cx="287975" cy="271165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99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168"/>
          <p:cNvCxnSpPr/>
          <p:nvPr/>
        </p:nvCxnSpPr>
        <p:spPr>
          <a:xfrm>
            <a:off x="1310562" y="1131725"/>
            <a:ext cx="713232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800" dirty="0">
                <a:highlight>
                  <a:srgbClr val="FFCD00"/>
                </a:highlight>
              </a:rPr>
              <a:t>Cognitiv</a:t>
            </a:r>
            <a:r>
              <a:rPr lang="en-US" sz="2800" dirty="0">
                <a:highlight>
                  <a:srgbClr val="FFCD00"/>
                </a:highlight>
              </a:rPr>
              <a:t>e Cont.</a:t>
            </a:r>
            <a:r>
              <a:rPr lang="en" dirty="0">
                <a:highlight>
                  <a:srgbClr val="FFCD00"/>
                </a:highlight>
              </a:rPr>
              <a:t> 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39090" y="1620493"/>
            <a:ext cx="6663690" cy="32258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-US" sz="1800" b="1" dirty="0">
                <a:latin typeface="Lora" panose="020B0604020202020204" charset="0"/>
              </a:rPr>
              <a:t>Learnability and recognition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Presentation of information through icons that clearly identify their function, allowing instant recognition</a:t>
            </a:r>
          </a:p>
          <a:p>
            <a:pPr marL="457200" indent="-228600">
              <a:spcBef>
                <a:spcPts val="0"/>
              </a:spcBef>
            </a:pPr>
            <a:endParaRPr lang="en-US" sz="1800" b="1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800" b="1" dirty="0">
                <a:latin typeface="Lora" panose="020B0604020202020204" charset="0"/>
              </a:rPr>
              <a:t>Decision-Making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Incorporate user reviews and ratings</a:t>
            </a:r>
          </a:p>
          <a:p>
            <a:pPr marL="91440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Pictures of travel destinations</a:t>
            </a:r>
          </a:p>
          <a:p>
            <a:pPr marL="457200" indent="-228600">
              <a:spcBef>
                <a:spcPts val="0"/>
              </a:spcBef>
            </a:pPr>
            <a:endParaRPr lang="en-US" sz="1800" dirty="0">
              <a:latin typeface="Lora" panose="020B0604020202020204" charset="0"/>
            </a:endParaRPr>
          </a:p>
        </p:txBody>
      </p:sp>
      <p:pic>
        <p:nvPicPr>
          <p:cNvPr id="10" name="Shape 169">
            <a:extLst>
              <a:ext uri="{FF2B5EF4-FFF2-40B4-BE49-F238E27FC236}">
                <a16:creationId xmlns:a16="http://schemas.microsoft.com/office/drawing/2014/main" id="{AD355911-9B97-4403-A701-ECB8D20D8445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19438" y="147040"/>
            <a:ext cx="1842585" cy="26926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Shape 496">
            <a:extLst>
              <a:ext uri="{FF2B5EF4-FFF2-40B4-BE49-F238E27FC236}">
                <a16:creationId xmlns:a16="http://schemas.microsoft.com/office/drawing/2014/main" id="{D33C9E23-E1D7-4DFB-BFD8-D962387789DA}"/>
              </a:ext>
            </a:extLst>
          </p:cNvPr>
          <p:cNvSpPr/>
          <p:nvPr/>
        </p:nvSpPr>
        <p:spPr>
          <a:xfrm>
            <a:off x="876300" y="997565"/>
            <a:ext cx="287975" cy="271165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2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68"/>
          <p:cNvCxnSpPr/>
          <p:nvPr/>
        </p:nvCxnSpPr>
        <p:spPr>
          <a:xfrm>
            <a:off x="1290087" y="1131725"/>
            <a:ext cx="722376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800" dirty="0">
                <a:highlight>
                  <a:srgbClr val="FFCD00"/>
                </a:highlight>
              </a:rPr>
              <a:t>Emotional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3420" y="1616683"/>
            <a:ext cx="68846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buNone/>
            </a:pPr>
            <a:r>
              <a:rPr lang="en-US" dirty="0">
                <a:latin typeface="Lora" panose="020B0604020202020204" charset="0"/>
              </a:rPr>
              <a:t> </a:t>
            </a: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D7089-8938-40F7-82DB-C4B2B6C0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18" y="1958455"/>
            <a:ext cx="2301465" cy="1577508"/>
          </a:xfrm>
          <a:prstGeom prst="rect">
            <a:avLst/>
          </a:prstGeom>
        </p:spPr>
      </p:pic>
      <p:sp>
        <p:nvSpPr>
          <p:cNvPr id="12" name="Shape 112">
            <a:extLst>
              <a:ext uri="{FF2B5EF4-FFF2-40B4-BE49-F238E27FC236}">
                <a16:creationId xmlns:a16="http://schemas.microsoft.com/office/drawing/2014/main" id="{44DEDD36-8148-4E6C-A0D0-620EB7CD73F6}"/>
              </a:ext>
            </a:extLst>
          </p:cNvPr>
          <p:cNvSpPr txBox="1">
            <a:spLocks/>
          </p:cNvSpPr>
          <p:nvPr/>
        </p:nvSpPr>
        <p:spPr>
          <a:xfrm>
            <a:off x="300990" y="1696693"/>
            <a:ext cx="658366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Lora" panose="00000500000000000000" pitchFamily="2" charset="0"/>
              </a:rPr>
              <a:t>Bring excitement, enjoyment, curiosity, adventure, trust, and productivity 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Lora" panose="00000500000000000000" pitchFamily="2" charset="0"/>
              </a:rPr>
              <a:t>Avoid confusion, frustration, and boredom</a:t>
            </a:r>
          </a:p>
          <a:p>
            <a:pPr marL="82296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Lora" panose="00000500000000000000" pitchFamily="2" charset="0"/>
              </a:rPr>
              <a:t>Well organized categories</a:t>
            </a:r>
            <a:endParaRPr lang="en-US" sz="800" dirty="0">
              <a:latin typeface="Lora" panose="00000500000000000000" pitchFamily="2" charset="0"/>
            </a:endParaRPr>
          </a:p>
          <a:p>
            <a:pPr marL="82296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Lora" panose="00000500000000000000" pitchFamily="2" charset="0"/>
              </a:rPr>
              <a:t>Incorporating pictures to give “travel feel”</a:t>
            </a:r>
          </a:p>
          <a:p>
            <a:pPr marL="82296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Lora" panose="00000500000000000000" pitchFamily="2" charset="0"/>
              </a:rPr>
              <a:t>Incorporating  a save info feature and notes feature to increase productivity</a:t>
            </a: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Font typeface="Quattrocento Sans"/>
              <a:buNone/>
            </a:pPr>
            <a:endParaRPr lang="en-US" dirty="0"/>
          </a:p>
        </p:txBody>
      </p:sp>
      <p:grpSp>
        <p:nvGrpSpPr>
          <p:cNvPr id="13" name="Shape 532">
            <a:extLst>
              <a:ext uri="{FF2B5EF4-FFF2-40B4-BE49-F238E27FC236}">
                <a16:creationId xmlns:a16="http://schemas.microsoft.com/office/drawing/2014/main" id="{C2F8EFDF-A294-495F-86AA-9E61D89794B1}"/>
              </a:ext>
            </a:extLst>
          </p:cNvPr>
          <p:cNvGrpSpPr/>
          <p:nvPr/>
        </p:nvGrpSpPr>
        <p:grpSpPr>
          <a:xfrm>
            <a:off x="873975" y="980279"/>
            <a:ext cx="288075" cy="292262"/>
            <a:chOff x="1278900" y="2333250"/>
            <a:chExt cx="381175" cy="381175"/>
          </a:xfrm>
        </p:grpSpPr>
        <p:sp>
          <p:nvSpPr>
            <p:cNvPr id="14" name="Shape 533">
              <a:extLst>
                <a:ext uri="{FF2B5EF4-FFF2-40B4-BE49-F238E27FC236}">
                  <a16:creationId xmlns:a16="http://schemas.microsoft.com/office/drawing/2014/main" id="{25844025-2E79-4313-8B5C-9E935E302858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34">
              <a:extLst>
                <a:ext uri="{FF2B5EF4-FFF2-40B4-BE49-F238E27FC236}">
                  <a16:creationId xmlns:a16="http://schemas.microsoft.com/office/drawing/2014/main" id="{F04E9A0E-ED00-45D2-BBA7-AF202296D38E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35">
              <a:extLst>
                <a:ext uri="{FF2B5EF4-FFF2-40B4-BE49-F238E27FC236}">
                  <a16:creationId xmlns:a16="http://schemas.microsoft.com/office/drawing/2014/main" id="{C49B3A4B-B375-40CE-BBBA-38C929D2FB94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36">
              <a:extLst>
                <a:ext uri="{FF2B5EF4-FFF2-40B4-BE49-F238E27FC236}">
                  <a16:creationId xmlns:a16="http://schemas.microsoft.com/office/drawing/2014/main" id="{E652CD28-9350-4E05-A054-2E7C2A452A9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986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68"/>
          <p:cNvCxnSpPr/>
          <p:nvPr/>
        </p:nvCxnSpPr>
        <p:spPr>
          <a:xfrm>
            <a:off x="1235499" y="1131725"/>
            <a:ext cx="749808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1" y="922668"/>
            <a:ext cx="385242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800" dirty="0">
                <a:highlight>
                  <a:srgbClr val="FFCD00"/>
                </a:highlight>
              </a:rPr>
              <a:t>Social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56229" y="1635063"/>
            <a:ext cx="6203948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08E64-4C17-4577-BDE5-3DFF50D5D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" r="1" b="1"/>
          <a:stretch/>
        </p:blipFill>
        <p:spPr>
          <a:xfrm>
            <a:off x="6520180" y="1737421"/>
            <a:ext cx="2458826" cy="2119936"/>
          </a:xfrm>
          <a:prstGeom prst="rect">
            <a:avLst/>
          </a:prstGeom>
        </p:spPr>
      </p:pic>
      <p:sp>
        <p:nvSpPr>
          <p:cNvPr id="12" name="Shape 112">
            <a:extLst>
              <a:ext uri="{FF2B5EF4-FFF2-40B4-BE49-F238E27FC236}">
                <a16:creationId xmlns:a16="http://schemas.microsoft.com/office/drawing/2014/main" id="{4303DEED-4B0A-4A24-B71B-4056FAA09CD6}"/>
              </a:ext>
            </a:extLst>
          </p:cNvPr>
          <p:cNvSpPr txBox="1">
            <a:spLocks/>
          </p:cNvSpPr>
          <p:nvPr/>
        </p:nvSpPr>
        <p:spPr>
          <a:xfrm>
            <a:off x="156229" y="1571152"/>
            <a:ext cx="6503878" cy="34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Ability to </a:t>
            </a:r>
            <a:r>
              <a:rPr lang="en-US" sz="1800" b="1" dirty="0">
                <a:latin typeface="Lora" panose="020B0604020202020204" charset="0"/>
              </a:rPr>
              <a:t>share</a:t>
            </a:r>
            <a:r>
              <a:rPr lang="en-US" sz="1800" dirty="0">
                <a:latin typeface="Lora" panose="020B0604020202020204" charset="0"/>
              </a:rPr>
              <a:t> experiences, places, and info through social media, email, and text </a:t>
            </a:r>
          </a:p>
          <a:p>
            <a:pPr marL="457200" indent="-228600">
              <a:spcBef>
                <a:spcPts val="0"/>
              </a:spcBef>
            </a:pPr>
            <a:endParaRPr lang="en-US" sz="5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A </a:t>
            </a:r>
            <a:r>
              <a:rPr lang="en-US" sz="1800" b="1" dirty="0">
                <a:latin typeface="Lora" panose="020B0604020202020204" charset="0"/>
              </a:rPr>
              <a:t>forums</a:t>
            </a:r>
            <a:r>
              <a:rPr lang="en-US" sz="1800" dirty="0">
                <a:latin typeface="Lora" panose="020B0604020202020204" charset="0"/>
              </a:rPr>
              <a:t> section where users can share and post</a:t>
            </a:r>
          </a:p>
          <a:p>
            <a:pPr marL="9715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Discussion boards with wide variety of topics</a:t>
            </a:r>
          </a:p>
          <a:p>
            <a:pPr marL="9715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Users can post questions and discussions</a:t>
            </a:r>
          </a:p>
          <a:p>
            <a:pPr marL="9715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Lora" panose="020B0604020202020204" charset="0"/>
              </a:rPr>
              <a:t>Allows users to interact in the travel community and gain insight </a:t>
            </a:r>
          </a:p>
          <a:p>
            <a:pPr marL="9715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5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“</a:t>
            </a:r>
            <a:r>
              <a:rPr lang="en-US" sz="1800" b="1" dirty="0">
                <a:latin typeface="Lora" panose="020B0604020202020204" charset="0"/>
              </a:rPr>
              <a:t>Connect</a:t>
            </a:r>
            <a:r>
              <a:rPr lang="en-US" sz="1800" dirty="0">
                <a:latin typeface="Lora" panose="020B0604020202020204" charset="0"/>
              </a:rPr>
              <a:t>” feature allows users to join common interest groups with other people</a:t>
            </a:r>
          </a:p>
          <a:p>
            <a:pPr marL="457200" indent="-228600">
              <a:spcBef>
                <a:spcPts val="0"/>
              </a:spcBef>
            </a:pPr>
            <a:endParaRPr lang="en-US" sz="500" b="1" dirty="0"/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Points system</a:t>
            </a:r>
          </a:p>
          <a:p>
            <a:pPr marL="457200" indent="-228600">
              <a:spcBef>
                <a:spcPts val="0"/>
              </a:spcBef>
            </a:pPr>
            <a:endParaRPr lang="en-US" sz="1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Font typeface="Quattrocento Sans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E6C92-2AAC-438A-913D-0D610C96D379}"/>
              </a:ext>
            </a:extLst>
          </p:cNvPr>
          <p:cNvSpPr/>
          <p:nvPr/>
        </p:nvSpPr>
        <p:spPr>
          <a:xfrm>
            <a:off x="842789" y="986579"/>
            <a:ext cx="330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226207" y="924720"/>
            <a:ext cx="2129468" cy="9644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400" dirty="0">
                <a:highlight>
                  <a:srgbClr val="FFCD00"/>
                </a:highlight>
              </a:rPr>
              <a:t>User Journey Map</a:t>
            </a:r>
          </a:p>
        </p:txBody>
      </p:sp>
      <p:pic>
        <p:nvPicPr>
          <p:cNvPr id="11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AB9C5729-4B1D-4216-9F83-CEC60DB85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0" y="95534"/>
            <a:ext cx="5888092" cy="5047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Shape 619">
            <a:extLst>
              <a:ext uri="{FF2B5EF4-FFF2-40B4-BE49-F238E27FC236}">
                <a16:creationId xmlns:a16="http://schemas.microsoft.com/office/drawing/2014/main" id="{1BDB926D-BED3-4060-814E-50E07D654CD0}"/>
              </a:ext>
            </a:extLst>
          </p:cNvPr>
          <p:cNvGrpSpPr/>
          <p:nvPr/>
        </p:nvGrpSpPr>
        <p:grpSpPr>
          <a:xfrm>
            <a:off x="883373" y="1012238"/>
            <a:ext cx="290107" cy="226012"/>
            <a:chOff x="4604550" y="3714775"/>
            <a:chExt cx="439625" cy="319075"/>
          </a:xfrm>
        </p:grpSpPr>
        <p:sp>
          <p:nvSpPr>
            <p:cNvPr id="15" name="Shape 620">
              <a:extLst>
                <a:ext uri="{FF2B5EF4-FFF2-40B4-BE49-F238E27FC236}">
                  <a16:creationId xmlns:a16="http://schemas.microsoft.com/office/drawing/2014/main" id="{723DD8A0-E61D-49EB-9842-BC6ACB7FA00C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21">
              <a:extLst>
                <a:ext uri="{FF2B5EF4-FFF2-40B4-BE49-F238E27FC236}">
                  <a16:creationId xmlns:a16="http://schemas.microsoft.com/office/drawing/2014/main" id="{15A9AD67-3E21-4CB2-AAD4-B66BB8652103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076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213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Detailed Design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15" y="2482937"/>
            <a:ext cx="4068040" cy="1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9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68"/>
          <p:cNvCxnSpPr/>
          <p:nvPr/>
        </p:nvCxnSpPr>
        <p:spPr>
          <a:xfrm>
            <a:off x="3369099" y="1131725"/>
            <a:ext cx="5774901" cy="112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1" y="922668"/>
            <a:ext cx="3852426" cy="435599"/>
          </a:xfrm>
          <a:prstGeom prst="rect">
            <a:avLst/>
          </a:prstGeom>
        </p:spPr>
        <p:txBody>
          <a:bodyPr lIns="91425" tIns="91425" rIns="91425" bIns="91425" anchor="ctr" anchorCtr="0">
            <a:normAutofit fontScale="90000"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Detailed Desgn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56229" y="1635063"/>
            <a:ext cx="6203948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12">
            <a:extLst>
              <a:ext uri="{FF2B5EF4-FFF2-40B4-BE49-F238E27FC236}">
                <a16:creationId xmlns:a16="http://schemas.microsoft.com/office/drawing/2014/main" id="{4303DEED-4B0A-4A24-B71B-4056FAA09CD6}"/>
              </a:ext>
            </a:extLst>
          </p:cNvPr>
          <p:cNvSpPr txBox="1">
            <a:spLocks/>
          </p:cNvSpPr>
          <p:nvPr/>
        </p:nvSpPr>
        <p:spPr>
          <a:xfrm>
            <a:off x="2034815" y="1571152"/>
            <a:ext cx="4883868" cy="34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A user friendly interface.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With some login screens.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Taken to search page to select state or region.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It takes 5 to 6 steps to reach from home page to search screen.</a:t>
            </a:r>
          </a:p>
          <a:p>
            <a:pPr marL="457200" indent="-228600">
              <a:spcBef>
                <a:spcPts val="0"/>
              </a:spcBef>
            </a:pPr>
            <a:endParaRPr lang="en-US" sz="5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sz="1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Font typeface="Quattrocento Sans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E6C92-2AAC-438A-913D-0D610C96D379}"/>
              </a:ext>
            </a:extLst>
          </p:cNvPr>
          <p:cNvSpPr/>
          <p:nvPr/>
        </p:nvSpPr>
        <p:spPr>
          <a:xfrm>
            <a:off x="842789" y="986579"/>
            <a:ext cx="330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👪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9" y="1380812"/>
            <a:ext cx="1790700" cy="3634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37" y="1318313"/>
            <a:ext cx="1866900" cy="375973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08200" y="3661063"/>
            <a:ext cx="47370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68"/>
          <p:cNvCxnSpPr/>
          <p:nvPr/>
        </p:nvCxnSpPr>
        <p:spPr>
          <a:xfrm>
            <a:off x="3369099" y="1131725"/>
            <a:ext cx="5774901" cy="112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454982" y="924550"/>
            <a:ext cx="3852426" cy="435599"/>
          </a:xfrm>
          <a:prstGeom prst="rect">
            <a:avLst/>
          </a:prstGeom>
        </p:spPr>
        <p:txBody>
          <a:bodyPr lIns="91425" tIns="91425" rIns="91425" bIns="91425" anchor="ctr" anchorCtr="0">
            <a:normAutofit fontScale="90000"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Detailed Desgn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56229" y="1635063"/>
            <a:ext cx="6203948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12">
            <a:extLst>
              <a:ext uri="{FF2B5EF4-FFF2-40B4-BE49-F238E27FC236}">
                <a16:creationId xmlns:a16="http://schemas.microsoft.com/office/drawing/2014/main" id="{4303DEED-4B0A-4A24-B71B-4056FAA09CD6}"/>
              </a:ext>
            </a:extLst>
          </p:cNvPr>
          <p:cNvSpPr txBox="1">
            <a:spLocks/>
          </p:cNvSpPr>
          <p:nvPr/>
        </p:nvSpPr>
        <p:spPr>
          <a:xfrm>
            <a:off x="2197099" y="1635062"/>
            <a:ext cx="4598175" cy="322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indent="-228600">
              <a:spcBef>
                <a:spcPts val="0"/>
              </a:spcBef>
            </a:pPr>
            <a:endParaRPr lang="en-US" sz="1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After you select the city you get to the screen to explore the options for that particular city.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Provided with icons to help user to find what they want easily. 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Check the info for different seasons.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Screens to check for packing list.</a:t>
            </a:r>
          </a:p>
          <a:p>
            <a:pPr marL="457200" indent="-228600">
              <a:spcBef>
                <a:spcPts val="0"/>
              </a:spcBef>
            </a:pPr>
            <a:r>
              <a:rPr lang="en-US" sz="1800" dirty="0">
                <a:latin typeface="Lora" panose="020B0604020202020204" charset="0"/>
              </a:rPr>
              <a:t>Save the info and check it again.</a:t>
            </a:r>
          </a:p>
          <a:p>
            <a:pPr marL="457200" indent="-228600">
              <a:spcBef>
                <a:spcPts val="0"/>
              </a:spcBef>
            </a:pPr>
            <a:endParaRPr lang="en-US" sz="5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sz="1800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dirty="0">
              <a:latin typeface="Lora" panose="020B0604020202020204" charset="0"/>
            </a:endParaRP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/>
          </a:p>
          <a:p>
            <a:pPr>
              <a:spcBef>
                <a:spcPts val="0"/>
              </a:spcBef>
              <a:buFont typeface="Quattrocento Sans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E6C92-2AAC-438A-913D-0D610C96D379}"/>
              </a:ext>
            </a:extLst>
          </p:cNvPr>
          <p:cNvSpPr/>
          <p:nvPr/>
        </p:nvSpPr>
        <p:spPr>
          <a:xfrm>
            <a:off x="842789" y="986579"/>
            <a:ext cx="330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👪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075"/>
            <a:ext cx="2375675" cy="3576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22" y="1276011"/>
            <a:ext cx="1795722" cy="37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213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Evaluation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225" y="2842352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the first set of slides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52" y="2457704"/>
            <a:ext cx="5016277" cy="2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4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213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Problem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41" y="2482937"/>
            <a:ext cx="4670713" cy="2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9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Evaluation Plan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221761" y="1425084"/>
            <a:ext cx="6809700" cy="33808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Lora" panose="020B0604020202020204" charset="0"/>
              </a:rPr>
              <a:t>Goals</a:t>
            </a:r>
          </a:p>
          <a:p>
            <a:pPr marL="365760" lvl="2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Lora" panose="020B0604020202020204" charset="0"/>
              </a:rPr>
              <a:t>Used to determine:</a:t>
            </a:r>
          </a:p>
          <a:p>
            <a:pPr marL="548640" lvl="8" indent="-285750">
              <a:buFont typeface="Arial" panose="020B0604020202020204" pitchFamily="34" charset="0"/>
              <a:buChar char="•"/>
            </a:pPr>
            <a:r>
              <a:rPr lang="en-US" dirty="0">
                <a:latin typeface="Lora" panose="020B0604020202020204" charset="0"/>
              </a:rPr>
              <a:t>Clarity, effectiveness, accessibility, &amp; learnability</a:t>
            </a:r>
          </a:p>
          <a:p>
            <a:pPr marL="548640" lvl="8" indent="-285750">
              <a:buFont typeface="Arial" panose="020B0604020202020204" pitchFamily="34" charset="0"/>
              <a:buChar char="•"/>
            </a:pPr>
            <a:r>
              <a:rPr lang="en-US" dirty="0">
                <a:latin typeface="Lora" panose="020B0604020202020204" charset="0"/>
              </a:rPr>
              <a:t>User emotions while using the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Lora" panose="020B0604020202020204" charset="0"/>
              </a:rPr>
              <a:t>Method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Date collection: user study in a controlled setting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Students were given specific tasks to complete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After observing users, tasks and metrics were collected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Then, a walkthrough was done to gain addition insight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A survey was given to determine overall experience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8286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Evaluation Plan </a:t>
            </a:r>
            <a:r>
              <a:rPr lang="en-US" dirty="0"/>
              <a:t>Cont..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12104" y="1448046"/>
            <a:ext cx="7842797" cy="36130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65760" lvl="1" indent="-285750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Lora" panose="020B0604020202020204" charset="0"/>
              </a:rPr>
              <a:t>Data/Metrics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Time it takes to perform a task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Number of clicks to perform a task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Number of errors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User Reactions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Number of users making an error/successfully completing a task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Suggestions for the app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Positive and negative features of the app</a:t>
            </a:r>
          </a:p>
          <a:p>
            <a:pPr marL="54864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ora" panose="020B0604020202020204" charset="0"/>
              </a:rPr>
              <a:t>User thoughts when performing a task</a:t>
            </a:r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883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68"/>
          <p:cNvCxnSpPr/>
          <p:nvPr/>
        </p:nvCxnSpPr>
        <p:spPr>
          <a:xfrm>
            <a:off x="1235499" y="1131725"/>
            <a:ext cx="749808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1381251" y="915844"/>
            <a:ext cx="1832798" cy="4355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References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296252" y="1448047"/>
            <a:ext cx="8451963" cy="37459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defTabSz="457200">
              <a:spcBef>
                <a:spcPts val="0"/>
              </a:spcBef>
              <a:buNone/>
            </a:pPr>
            <a:r>
              <a:rPr lang="en-US" sz="1400" dirty="0"/>
              <a:t>Carroll, M. (2017). </a:t>
            </a:r>
            <a:r>
              <a:rPr lang="en-US" sz="1400" i="1" dirty="0"/>
              <a:t>Cognitive Aspects of Design </a:t>
            </a:r>
            <a:r>
              <a:rPr lang="en-US" sz="1400" dirty="0"/>
              <a:t>[PowerPoint slides]. Retrieved from 	https://fit.instructure.com/courses/497338/files/37595965?module_item_id=8772587</a:t>
            </a:r>
          </a:p>
          <a:p>
            <a:pPr lvl="0">
              <a:spcBef>
                <a:spcPts val="0"/>
              </a:spcBef>
              <a:buNone/>
            </a:pPr>
            <a:endParaRPr lang="en-US" sz="1400" dirty="0"/>
          </a:p>
          <a:p>
            <a:pPr lvl="0" defTabSz="457200">
              <a:spcBef>
                <a:spcPts val="0"/>
              </a:spcBef>
              <a:buNone/>
            </a:pPr>
            <a:r>
              <a:rPr lang="en-US" sz="1400" dirty="0"/>
              <a:t>Carroll, M. (2017). </a:t>
            </a:r>
            <a:r>
              <a:rPr lang="en-US" sz="1400" i="1" dirty="0"/>
              <a:t>Performing Evaluations: Methods and Tools</a:t>
            </a:r>
            <a:r>
              <a:rPr lang="en-US" sz="1400" dirty="0"/>
              <a:t> [PowerPoint slides]. Retrieved from 	https://fit.instructure.com/courses/497338/files/37732475?module_item_id=8784893</a:t>
            </a:r>
          </a:p>
          <a:p>
            <a:pPr lvl="0" defTabSz="457200">
              <a:spcBef>
                <a:spcPts val="0"/>
              </a:spcBef>
              <a:buNone/>
            </a:pPr>
            <a:endParaRPr lang="en-US" sz="1400" dirty="0"/>
          </a:p>
          <a:p>
            <a:pPr defTabSz="457200">
              <a:spcBef>
                <a:spcPts val="0"/>
              </a:spcBef>
              <a:buNone/>
            </a:pPr>
            <a:r>
              <a:rPr lang="en-US" sz="1400" dirty="0"/>
              <a:t>Google, Inc. (2017). Google Trips – Travel planner (Version 1.10) [Mobile application software]. Retrieved 	from http://itunes.apple.com</a:t>
            </a:r>
          </a:p>
          <a:p>
            <a:pPr lvl="0" defTabSz="457200">
              <a:spcBef>
                <a:spcPts val="0"/>
              </a:spcBef>
              <a:buNone/>
            </a:pPr>
            <a:endParaRPr lang="en-US" sz="1400" dirty="0"/>
          </a:p>
          <a:p>
            <a:pPr lvl="0" defTabSz="457200">
              <a:spcBef>
                <a:spcPts val="0"/>
              </a:spcBef>
              <a:buNone/>
            </a:pPr>
            <a:r>
              <a:rPr lang="en-US" sz="1400" dirty="0"/>
              <a:t>How mobile app benefits travel and tourism industry. (2015, June 26). Retrieved from 	http://www.goodworklabs.com/how-mobile-app-benefits-travel-and-tourism-industry/</a:t>
            </a:r>
          </a:p>
          <a:p>
            <a:pPr lvl="0" defTabSz="457200">
              <a:spcBef>
                <a:spcPts val="0"/>
              </a:spcBef>
              <a:buNone/>
            </a:pPr>
            <a:endParaRPr lang="en-US" sz="1400" dirty="0"/>
          </a:p>
          <a:p>
            <a:pPr lvl="0" defTabSz="457200">
              <a:spcBef>
                <a:spcPts val="0"/>
              </a:spcBef>
              <a:buNone/>
            </a:pPr>
            <a:r>
              <a:rPr lang="en-US" sz="1400" dirty="0"/>
              <a:t>What Is It Production Ltd. (2011). Seasons (Version 3.2) [Mobile application software]. Retrieved from 	http://itunes.apple.com</a:t>
            </a:r>
          </a:p>
          <a:p>
            <a:pPr lvl="0" defTabSz="457200">
              <a:spcBef>
                <a:spcPts val="0"/>
              </a:spcBef>
              <a:buNone/>
            </a:pPr>
            <a:endParaRPr lang="en-US" sz="1600" dirty="0"/>
          </a:p>
          <a:p>
            <a:pPr lvl="0" defTabSz="457200">
              <a:spcBef>
                <a:spcPts val="0"/>
              </a:spcBef>
              <a:buNone/>
            </a:pPr>
            <a:endParaRPr sz="1600" dirty="0"/>
          </a:p>
        </p:txBody>
      </p:sp>
      <p:grpSp>
        <p:nvGrpSpPr>
          <p:cNvPr id="390" name="Shape 39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91" name="Shape 3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9" name="Shape 379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68"/>
          <p:cNvCxnSpPr/>
          <p:nvPr/>
        </p:nvCxnSpPr>
        <p:spPr>
          <a:xfrm>
            <a:off x="1331031" y="1131725"/>
            <a:ext cx="676656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400" dirty="0">
                <a:highlight>
                  <a:srgbClr val="FFCD00"/>
                </a:highlight>
              </a:rPr>
              <a:t>The Problem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59367" y="1547664"/>
            <a:ext cx="7683881" cy="14616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1600" b="1" dirty="0">
                <a:latin typeface="Lora" panose="020B0604020202020204" charset="0"/>
              </a:rPr>
              <a:t>According to </a:t>
            </a:r>
            <a:r>
              <a:rPr lang="en-US" sz="1600" b="1" i="1" dirty="0">
                <a:latin typeface="Lora" panose="020B0604020202020204" charset="0"/>
              </a:rPr>
              <a:t>Good Work Labs</a:t>
            </a:r>
            <a:r>
              <a:rPr lang="en-US" sz="1600" b="1" dirty="0">
                <a:latin typeface="Lora" panose="020B0604020202020204" charset="0"/>
              </a:rPr>
              <a:t>, </a:t>
            </a:r>
          </a:p>
          <a:p>
            <a:pPr marL="285750" lvl="0" indent="-285750" rtl="0">
              <a:spcBef>
                <a:spcPts val="0"/>
              </a:spcBef>
              <a:buClr>
                <a:schemeClr val="dk1"/>
              </a:buClr>
              <a:buSzPct val="45833"/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Tourism related apps rank as the 7th most downloaded category of apps</a:t>
            </a:r>
            <a:endParaRPr lang="en-US" sz="1600" b="1" dirty="0">
              <a:latin typeface="Lora" panose="020B0604020202020204" charset="0"/>
            </a:endParaRPr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45833"/>
              <a:buFont typeface="Courier New" panose="02070309020205020404" pitchFamily="49" charset="0"/>
              <a:buChar char="o"/>
            </a:pPr>
            <a:endParaRPr sz="600" dirty="0">
              <a:latin typeface="Lora" panose="020B0604020202020204" charset="0"/>
            </a:endParaRP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45833"/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85% use smartphones to plan their travel when on leisure tours</a:t>
            </a: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45833"/>
              <a:buFont typeface="Courier New" panose="02070309020205020404" pitchFamily="49" charset="0"/>
              <a:buChar char="o"/>
            </a:pPr>
            <a:r>
              <a:rPr lang="en-US" sz="1600" dirty="0">
                <a:latin typeface="Lora" panose="020B0604020202020204" charset="0"/>
              </a:rPr>
              <a:t>15% use download travel apps to plan a trip ahead</a:t>
            </a: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45833"/>
              <a:buFont typeface="Courier New" panose="02070309020205020404" pitchFamily="49" charset="0"/>
              <a:buChar char="o"/>
            </a:pPr>
            <a:endParaRPr lang="en-US" sz="1600" dirty="0">
              <a:latin typeface="Lora" panose="020B0604020202020204" charset="0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45833"/>
              <a:buNone/>
            </a:pPr>
            <a:endParaRPr lang="en-US" sz="1600" dirty="0">
              <a:latin typeface="Lora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sz="1600" dirty="0">
              <a:latin typeface="Lora" panose="020B0604020202020204" charset="0"/>
            </a:endParaRPr>
          </a:p>
        </p:txBody>
      </p:sp>
      <p:sp>
        <p:nvSpPr>
          <p:cNvPr id="9" name="Shape 647"/>
          <p:cNvSpPr/>
          <p:nvPr/>
        </p:nvSpPr>
        <p:spPr>
          <a:xfrm>
            <a:off x="831327" y="941883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1" b="17081"/>
          <a:stretch/>
        </p:blipFill>
        <p:spPr>
          <a:xfrm>
            <a:off x="6577968" y="3391286"/>
            <a:ext cx="2040593" cy="1245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367" y="3198728"/>
            <a:ext cx="5752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600"/>
              </a:spcAft>
              <a:buClr>
                <a:schemeClr val="dk1"/>
              </a:buClr>
              <a:buSzPct val="45833"/>
              <a:buFont typeface="Wingdings" panose="05000000000000000000" pitchFamily="2" charset="2"/>
              <a:buChar char="v"/>
            </a:pPr>
            <a:r>
              <a:rPr lang="en-US" sz="1800" dirty="0">
                <a:latin typeface="Lora" panose="020B0604020202020204" charset="0"/>
              </a:rPr>
              <a:t>Most travel apps have general travel information, with no regard to seasonal information</a:t>
            </a:r>
          </a:p>
          <a:p>
            <a:pPr marL="285750" lvl="0" indent="-285750">
              <a:spcAft>
                <a:spcPts val="600"/>
              </a:spcAft>
              <a:buClr>
                <a:schemeClr val="dk1"/>
              </a:buClr>
              <a:buSzPct val="45833"/>
              <a:buFont typeface="Wingdings" panose="05000000000000000000" pitchFamily="2" charset="2"/>
              <a:buChar char="v"/>
            </a:pPr>
            <a:r>
              <a:rPr lang="en-US" sz="1800" dirty="0">
                <a:latin typeface="Lora" panose="020B0604020202020204" charset="0"/>
              </a:rPr>
              <a:t>All lifestyles change with the season in some way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70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68"/>
          <p:cNvCxnSpPr/>
          <p:nvPr/>
        </p:nvCxnSpPr>
        <p:spPr>
          <a:xfrm>
            <a:off x="1324208" y="1131725"/>
            <a:ext cx="749808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sz="2400" dirty="0">
                <a:highlight>
                  <a:srgbClr val="FFCD00"/>
                </a:highlight>
              </a:rPr>
              <a:t>The Proposed Solution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6979" y="1515245"/>
            <a:ext cx="7880329" cy="16457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Lora" panose="020B0604020202020204" charset="0"/>
              </a:rPr>
              <a:t>To create an app that will allow people to familiarize themselves with seasonal information in their own state or around the country.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Lora" panose="020B0604020202020204" charset="0"/>
              </a:rPr>
              <a:t>Goal:</a:t>
            </a:r>
            <a:r>
              <a:rPr lang="en-US" sz="1800" dirty="0">
                <a:latin typeface="Lora" panose="020B0604020202020204" charset="0"/>
              </a:rPr>
              <a:t> To increase users’ awareness of season changing information in order to enhance their experience and help them adapt to different seasons across the U.S. </a:t>
            </a:r>
          </a:p>
          <a:p>
            <a:pPr marL="22860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latin typeface="Lora" panose="020B0604020202020204" charset="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en" dirty="0">
              <a:latin typeface="Lora" panose="020B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>
              <a:latin typeface="Lora" panose="020B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dirty="0">
              <a:latin typeface="Lora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dirty="0">
              <a:latin typeface="Lor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4"/>
          <a:stretch/>
        </p:blipFill>
        <p:spPr>
          <a:xfrm>
            <a:off x="380645" y="3161033"/>
            <a:ext cx="1768878" cy="1812948"/>
          </a:xfrm>
          <a:prstGeom prst="rect">
            <a:avLst/>
          </a:prstGeom>
        </p:spPr>
      </p:pic>
      <p:sp>
        <p:nvSpPr>
          <p:cNvPr id="11" name="Shape 112"/>
          <p:cNvSpPr txBox="1">
            <a:spLocks/>
          </p:cNvSpPr>
          <p:nvPr/>
        </p:nvSpPr>
        <p:spPr>
          <a:xfrm>
            <a:off x="1713707" y="3351408"/>
            <a:ext cx="7091883" cy="167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Lora" panose="020B0604020202020204" charset="0"/>
              </a:rPr>
              <a:t>Used by travelers, residents, or those looking into moving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Lora" panose="020B0604020202020204" charset="0"/>
              </a:rPr>
              <a:t>Similar to a travel app with filterable information by season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Lora" panose="020B0604020202020204" charset="0"/>
              </a:rPr>
              <a:t>Users heavily involved in the design process to meet their needs</a:t>
            </a:r>
          </a:p>
          <a:p>
            <a:pPr marL="457200" indent="-228600">
              <a:spcBef>
                <a:spcPts val="0"/>
              </a:spcBef>
            </a:pPr>
            <a:endParaRPr lang="en-US" dirty="0">
              <a:latin typeface="Lora" panose="020B0604020202020204" charset="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>
              <a:latin typeface="Lora" panose="020B0604020202020204" charset="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dirty="0">
              <a:latin typeface="Lora" panose="020B0604020202020204" charset="0"/>
            </a:endParaRPr>
          </a:p>
          <a:p>
            <a:pPr>
              <a:spcBef>
                <a:spcPts val="0"/>
              </a:spcBef>
              <a:buFont typeface="Quattrocento Sans"/>
              <a:buNone/>
            </a:pPr>
            <a:endParaRPr lang="en-US" dirty="0">
              <a:latin typeface="Lora" panose="020B0604020202020204" charset="0"/>
            </a:endParaRPr>
          </a:p>
        </p:txBody>
      </p:sp>
      <p:grpSp>
        <p:nvGrpSpPr>
          <p:cNvPr id="16" name="Shape 779"/>
          <p:cNvGrpSpPr/>
          <p:nvPr/>
        </p:nvGrpSpPr>
        <p:grpSpPr>
          <a:xfrm>
            <a:off x="907132" y="968101"/>
            <a:ext cx="215966" cy="342398"/>
            <a:chOff x="6718575" y="2318625"/>
            <a:chExt cx="256950" cy="407375"/>
          </a:xfrm>
        </p:grpSpPr>
        <p:sp>
          <p:nvSpPr>
            <p:cNvPr id="17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55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213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User Needs Analysis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User Needs Analysis: </a:t>
            </a:r>
            <a:r>
              <a:rPr lang="en" dirty="0">
                <a:highlight>
                  <a:srgbClr val="FFCD00"/>
                </a:highlight>
              </a:rPr>
              <a:t>Goals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31800" y="1692670"/>
            <a:ext cx="81909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Is seasonal information </a:t>
            </a:r>
            <a:r>
              <a:rPr lang="en-US" sz="2000" dirty="0"/>
              <a:t>important to users? If so, what type of info?</a:t>
            </a:r>
          </a:p>
          <a:p>
            <a:pPr marL="457200" lvl="0" indent="-228600" rtl="0">
              <a:spcBef>
                <a:spcPts val="0"/>
              </a:spcBef>
            </a:pPr>
            <a:endParaRPr lang="en" sz="8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Do users’ lifestyle change with the change of season?</a:t>
            </a:r>
          </a:p>
          <a:p>
            <a:pPr marL="457200" lvl="0" indent="-228600" rtl="0">
              <a:spcBef>
                <a:spcPts val="0"/>
              </a:spcBef>
            </a:pPr>
            <a:endParaRPr lang="en" sz="8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What features are desired on an app like this?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8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What types of information do similar apps and websites include, if any?</a:t>
            </a:r>
          </a:p>
          <a:p>
            <a:pPr marL="457200" lvl="0" indent="-228600" rtl="0">
              <a:spcBef>
                <a:spcPts val="0"/>
              </a:spcBef>
            </a:pPr>
            <a:endParaRPr lang="en" sz="8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Would an increased awareness of season changing information enhance users’ enjoyment and quality of living?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556"/>
          <p:cNvSpPr/>
          <p:nvPr/>
        </p:nvSpPr>
        <p:spPr>
          <a:xfrm>
            <a:off x="878221" y="981942"/>
            <a:ext cx="269976" cy="275459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944832" y="1632005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highlight>
                  <a:srgbClr val="FFCD00"/>
                </a:highlight>
              </a:rPr>
              <a:t>Documentation Review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Season Apps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Travel Apps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Travel Websites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User Needs Analysis: </a:t>
            </a:r>
            <a:r>
              <a:rPr lang="en" dirty="0">
                <a:highlight>
                  <a:srgbClr val="FFCD00"/>
                </a:highlight>
              </a:rPr>
              <a:t>The Plan</a:t>
            </a:r>
            <a:endParaRPr lang="en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5" y="1618700"/>
            <a:ext cx="4006393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highlight>
                  <a:srgbClr val="FFCD00"/>
                </a:highlight>
              </a:rPr>
              <a:t>Semi-Structured Interviews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9 participants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Members of the community who have traveled or moved to a new location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dirty="0"/>
              <a:t>Open and closed-ended questions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>
              <a:highlight>
                <a:srgbClr val="FFCD00"/>
              </a:highlight>
            </a:endParaRPr>
          </a:p>
        </p:txBody>
      </p:sp>
      <p:sp>
        <p:nvSpPr>
          <p:cNvPr id="10" name="Shape 556"/>
          <p:cNvSpPr/>
          <p:nvPr/>
        </p:nvSpPr>
        <p:spPr>
          <a:xfrm>
            <a:off x="878221" y="981942"/>
            <a:ext cx="269976" cy="275459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6" y="1026765"/>
            <a:ext cx="4187536" cy="191242"/>
          </a:xfrm>
          <a:prstGeom prst="rect">
            <a:avLst/>
          </a:prstGeom>
        </p:spPr>
      </p:pic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191532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 Most season based app and website information was for produce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 Helps users make decisions to enjoy foods at peak season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 Connects to local markets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Documentation Review</a:t>
            </a:r>
          </a:p>
        </p:txBody>
      </p:sp>
      <p:pic>
        <p:nvPicPr>
          <p:cNvPr id="12" name="Picture 2" descr="IMG_1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 b="7955"/>
          <a:stretch/>
        </p:blipFill>
        <p:spPr bwMode="auto">
          <a:xfrm>
            <a:off x="5259649" y="411310"/>
            <a:ext cx="3257694" cy="44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449"/>
          <p:cNvGrpSpPr/>
          <p:nvPr/>
        </p:nvGrpSpPr>
        <p:grpSpPr>
          <a:xfrm>
            <a:off x="898813" y="1009670"/>
            <a:ext cx="229163" cy="225431"/>
            <a:chOff x="596350" y="929175"/>
            <a:chExt cx="407950" cy="497475"/>
          </a:xfrm>
        </p:grpSpPr>
        <p:sp>
          <p:nvSpPr>
            <p:cNvPr id="15" name="Shape 4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4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5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5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5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375244" y="1200786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highlight>
                  <a:srgbClr val="FFCD00"/>
                </a:highlight>
              </a:rPr>
              <a:t>Seasonal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063531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1451</Words>
  <Application>Microsoft Office PowerPoint</Application>
  <PresentationFormat>On-screen Show (16:9)</PresentationFormat>
  <Paragraphs>290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Lora</vt:lpstr>
      <vt:lpstr>Arial</vt:lpstr>
      <vt:lpstr>Wingdings</vt:lpstr>
      <vt:lpstr>Quattrocento Sans</vt:lpstr>
      <vt:lpstr>Courier New</vt:lpstr>
      <vt:lpstr>Viola template</vt:lpstr>
      <vt:lpstr>Seasons Travel Mobile Application   </vt:lpstr>
      <vt:lpstr>Hello!</vt:lpstr>
      <vt:lpstr>The Problem</vt:lpstr>
      <vt:lpstr> The Problem</vt:lpstr>
      <vt:lpstr> The Proposed Solution</vt:lpstr>
      <vt:lpstr>User Needs Analysis</vt:lpstr>
      <vt:lpstr>User Needs Analysis: Goals</vt:lpstr>
      <vt:lpstr>User Needs Analysis: The Plan</vt:lpstr>
      <vt:lpstr>Documentation Review</vt:lpstr>
      <vt:lpstr>Documentation Review</vt:lpstr>
      <vt:lpstr>Documentation Review</vt:lpstr>
      <vt:lpstr>Documentation Review</vt:lpstr>
      <vt:lpstr>Documentation Review</vt:lpstr>
      <vt:lpstr>Interview Analysis</vt:lpstr>
      <vt:lpstr>PowerPoint Presentation</vt:lpstr>
      <vt:lpstr>PowerPoint Presentation</vt:lpstr>
      <vt:lpstr>Personas  Application Design</vt:lpstr>
      <vt:lpstr>Requirements</vt:lpstr>
      <vt:lpstr>Conceptual Design</vt:lpstr>
      <vt:lpstr>Conceptual Design</vt:lpstr>
      <vt:lpstr> Cognitive </vt:lpstr>
      <vt:lpstr> Cognitive Cont. </vt:lpstr>
      <vt:lpstr> Emotional</vt:lpstr>
      <vt:lpstr> Social</vt:lpstr>
      <vt:lpstr> User Journey Map</vt:lpstr>
      <vt:lpstr>Detailed Design</vt:lpstr>
      <vt:lpstr> Detailed Desgn</vt:lpstr>
      <vt:lpstr> Detailed Desgn</vt:lpstr>
      <vt:lpstr>Evaluation</vt:lpstr>
      <vt:lpstr>Evaluation Plan</vt:lpstr>
      <vt:lpstr>Evaluation Plan Cont..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Paige Sanchez</dc:creator>
  <cp:lastModifiedBy>Vivek Sharma</cp:lastModifiedBy>
  <cp:revision>55</cp:revision>
  <dcterms:modified xsi:type="dcterms:W3CDTF">2023-01-11T20:53:54Z</dcterms:modified>
</cp:coreProperties>
</file>